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42" r:id="rId3"/>
    <p:sldId id="325" r:id="rId5"/>
    <p:sldId id="326" r:id="rId6"/>
    <p:sldId id="321" r:id="rId7"/>
    <p:sldId id="322" r:id="rId8"/>
    <p:sldId id="327" r:id="rId9"/>
    <p:sldId id="308" r:id="rId10"/>
    <p:sldId id="328" r:id="rId11"/>
    <p:sldId id="310" r:id="rId12"/>
    <p:sldId id="332" r:id="rId13"/>
    <p:sldId id="333" r:id="rId14"/>
    <p:sldId id="329" r:id="rId15"/>
    <p:sldId id="335" r:id="rId16"/>
    <p:sldId id="330" r:id="rId17"/>
    <p:sldId id="341" r:id="rId18"/>
    <p:sldId id="336" r:id="rId19"/>
    <p:sldId id="345" r:id="rId20"/>
    <p:sldId id="340" r:id="rId21"/>
    <p:sldId id="309" r:id="rId22"/>
    <p:sldId id="337" r:id="rId23"/>
    <p:sldId id="338" r:id="rId24"/>
  </p:sldIdLst>
  <p:sldSz cx="9144000" cy="5143500" type="screen16x9"/>
  <p:notesSz cx="6858000" cy="9144000"/>
  <p:embeddedFontLst>
    <p:embeddedFont>
      <p:font typeface="方正正黑简体" panose="02000000000000000000" pitchFamily="2" charset="-122"/>
      <p:regular r:id="rId28"/>
    </p:embeddedFont>
    <p:embeddedFont>
      <p:font typeface="微软雅黑" panose="020B0503020204020204" pitchFamily="34" charset="-122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方正正纤黑简体" panose="02000000000000000000" pitchFamily="2" charset="-122"/>
      <p:regular r:id="rId34"/>
    </p:embeddedFont>
    <p:embeddedFont>
      <p:font typeface="黑体" panose="02010609060101010101" pitchFamily="49" charset="-122"/>
      <p:regular r:id="rId35"/>
    </p:embeddedFont>
  </p:embeddedFontLst>
  <p:defaultTextStyle>
    <a:defPPr>
      <a:defRPr lang="zh-CN"/>
    </a:defPPr>
    <a:lvl1pPr marL="0" lvl="0" indent="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1pPr>
    <a:lvl2pPr marL="342900" lvl="1" indent="1143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2pPr>
    <a:lvl3pPr marL="685800" lvl="2" indent="2286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3pPr>
    <a:lvl4pPr marL="1028700" lvl="3" indent="3429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4pPr>
    <a:lvl5pPr marL="1371600" lvl="4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5pPr>
    <a:lvl6pPr marL="2286000" lvl="5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6pPr>
    <a:lvl7pPr marL="2743200" lvl="6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7pPr>
    <a:lvl8pPr marL="3200400" lvl="7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8pPr>
    <a:lvl9pPr marL="3657600" lvl="8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/>
    <p:restoredTop sz="97703" autoAdjust="0"/>
  </p:normalViewPr>
  <p:slideViewPr>
    <p:cSldViewPr snapToGrid="0" showGuides="1">
      <p:cViewPr varScale="1">
        <p:scale>
          <a:sx n="144" d="100"/>
          <a:sy n="144" d="100"/>
        </p:scale>
        <p:origin x="-684" y="-96"/>
      </p:cViewPr>
      <p:guideLst>
        <p:guide orient="horz" pos="16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331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zh-CN" altLang="en-US" dirty="0" smtClean="0"/>
              <a:t> 亮亮图文旗舰店</a:t>
            </a:r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  <p:sp>
        <p:nvSpPr>
          <p:cNvPr id="1331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4608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608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813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52226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222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5427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427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5632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632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560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560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5837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837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6041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041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62466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246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765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765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536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536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6451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451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6656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656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741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741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945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945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2355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355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2969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969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1746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1747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3789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789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37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5588" cy="5143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>
                <a:ea typeface="微软雅黑" panose="020B0503020204020204" pitchFamily="34" charset="-122"/>
              </a:defRPr>
            </a:lvl1pPr>
            <a:lvl2pPr>
              <a:defRPr sz="2100">
                <a:ea typeface="微软雅黑" panose="020B0503020204020204" pitchFamily="34" charset="-122"/>
              </a:defRPr>
            </a:lvl2pPr>
            <a:lvl3pPr>
              <a:defRPr sz="1800">
                <a:ea typeface="微软雅黑" panose="020B0503020204020204" pitchFamily="34" charset="-122"/>
              </a:defRPr>
            </a:lvl3pPr>
            <a:lvl4pPr>
              <a:defRPr sz="1500">
                <a:ea typeface="微软雅黑" panose="020B0503020204020204" pitchFamily="34" charset="-122"/>
              </a:defRPr>
            </a:lvl4pPr>
            <a:lvl5pPr>
              <a:defRPr sz="1500">
                <a:ea typeface="微软雅黑" panose="020B0503020204020204" pitchFamily="34" charset="-122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ea typeface="微软雅黑" panose="020B0503020204020204" pitchFamily="34" charset="-122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685800" rtl="0" eaLnBrk="0" fontAlgn="base" latinLnBrk="0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单击图标添加图片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文本框 213"/>
          <p:cNvSpPr txBox="1"/>
          <p:nvPr/>
        </p:nvSpPr>
        <p:spPr>
          <a:xfrm>
            <a:off x="1757363" y="1968500"/>
            <a:ext cx="5529262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EIE</a:t>
            </a:r>
            <a:r>
              <a:rPr lang="zh-CN" altLang="en-US" sz="4400" b="1" dirty="0">
                <a:solidFill>
                  <a:schemeClr val="bg1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</a:rPr>
              <a:t>课程项目</a:t>
            </a:r>
            <a:endParaRPr lang="zh-CN" altLang="en-US" sz="4400" b="1" dirty="0">
              <a:solidFill>
                <a:schemeClr val="bg1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</a:endParaRPr>
          </a:p>
        </p:txBody>
      </p:sp>
      <p:sp>
        <p:nvSpPr>
          <p:cNvPr id="216" name="文本框 215"/>
          <p:cNvSpPr txBox="1"/>
          <p:nvPr/>
        </p:nvSpPr>
        <p:spPr>
          <a:xfrm>
            <a:off x="2148205" y="3765550"/>
            <a:ext cx="4782820" cy="299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350" kern="1200" cap="none" spc="0" normalizeH="0" baseline="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小组学生</a:t>
            </a:r>
            <a:r>
              <a:rPr kumimoji="0" lang="zh-CN" altLang="en-US" sz="1350" kern="1200" cap="none" spc="0" normalizeH="0" baseline="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：黄小效 李志远 楼狄凯 乔高磊 李杰</a:t>
            </a:r>
            <a:endParaRPr kumimoji="0" lang="zh-CN" altLang="en-US" sz="1350" kern="1200" cap="none" spc="0" normalizeH="0" baseline="0" noProof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8" name="矩形 217"/>
          <p:cNvSpPr/>
          <p:nvPr/>
        </p:nvSpPr>
        <p:spPr>
          <a:xfrm>
            <a:off x="2727325" y="2787650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9" name="矩形 218"/>
          <p:cNvSpPr/>
          <p:nvPr/>
        </p:nvSpPr>
        <p:spPr>
          <a:xfrm>
            <a:off x="3624263" y="2787650"/>
            <a:ext cx="896938" cy="825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4521200" y="2792413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5418138" y="2794000"/>
            <a:ext cx="896938" cy="84138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222" name="组合 221"/>
          <p:cNvGrpSpPr/>
          <p:nvPr/>
        </p:nvGrpSpPr>
        <p:grpSpPr>
          <a:xfrm>
            <a:off x="3954463" y="708025"/>
            <a:ext cx="1128712" cy="1130300"/>
            <a:chOff x="1928879" y="1944350"/>
            <a:chExt cx="1129689" cy="1129689"/>
          </a:xfrm>
        </p:grpSpPr>
        <p:sp>
          <p:nvSpPr>
            <p:cNvPr id="223" name="椭圆 22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Freeform 7"/>
            <p:cNvSpPr>
              <a:spLocks noEditPoints="1"/>
            </p:cNvSpPr>
            <p:nvPr/>
          </p:nvSpPr>
          <p:spPr bwMode="auto">
            <a:xfrm>
              <a:off x="2108421" y="2226772"/>
              <a:ext cx="751538" cy="615617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" dur="1000" fill="hold"/>
                                        <p:tgtEl>
                                          <p:spTgt spid="2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mph" presetSubtype="0" decel="100000" fill="hold" nodeType="click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" dur="1000" fill="hold"/>
                                        <p:tgtEl>
                                          <p:spTgt spid="22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decel="6670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decel="6670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decel="66700" fill="hold" grpId="0" nodeType="click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4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4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decel="66700" fill="hold" grpId="0" nodeType="click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6" grpId="0"/>
      <p:bldP spid="218" grpId="0" animBg="1"/>
      <p:bldP spid="219" grpId="0" animBg="1"/>
      <p:bldP spid="220" grpId="0" animBg="1"/>
      <p:bldP spid="2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5058" name="图片 1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  <a:endParaRPr kumimoji="0" lang="zh-CN" altLang="en-US" sz="18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867025" y="2019300"/>
            <a:ext cx="4348163" cy="938532"/>
            <a:chOff x="2866757" y="2019402"/>
            <a:chExt cx="4348365" cy="938350"/>
          </a:xfrm>
        </p:grpSpPr>
        <p:sp>
          <p:nvSpPr>
            <p:cNvPr id="45062" name="文本框 12"/>
            <p:cNvSpPr txBox="1"/>
            <p:nvPr/>
          </p:nvSpPr>
          <p:spPr>
            <a:xfrm>
              <a:off x="2866757" y="2251134"/>
              <a:ext cx="4348365" cy="70661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展望功能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063" name="文本框 14"/>
            <p:cNvSpPr txBox="1"/>
            <p:nvPr/>
          </p:nvSpPr>
          <p:spPr>
            <a:xfrm>
              <a:off x="3229670" y="2019402"/>
              <a:ext cx="1616027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FOUR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17" name="椭圆 16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25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1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2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3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4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5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箭头连接符 5"/>
          <p:cNvCxnSpPr/>
          <p:nvPr/>
        </p:nvCxnSpPr>
        <p:spPr>
          <a:xfrm>
            <a:off x="4571683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4" name="直接箭头连接符 7"/>
          <p:cNvCxnSpPr/>
          <p:nvPr/>
        </p:nvCxnSpPr>
        <p:spPr>
          <a:xfrm>
            <a:off x="21986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5" name="直接箭头连接符 8"/>
          <p:cNvCxnSpPr/>
          <p:nvPr/>
        </p:nvCxnSpPr>
        <p:spPr>
          <a:xfrm>
            <a:off x="68659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sp>
        <p:nvSpPr>
          <p:cNvPr id="6" name="环形箭头 5"/>
          <p:cNvSpPr/>
          <p:nvPr/>
        </p:nvSpPr>
        <p:spPr>
          <a:xfrm flipH="1">
            <a:off x="156051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386556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  <a:miter lim="800000"/>
          </a:ln>
          <a:effectLst/>
        </p:spPr>
        <p:txBody>
          <a:bodyPr wrap="none"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</a:t>
            </a:r>
            <a:endParaRPr kumimoji="0" lang="en-US" alt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环形箭头 9"/>
          <p:cNvSpPr/>
          <p:nvPr/>
        </p:nvSpPr>
        <p:spPr>
          <a:xfrm flipH="1">
            <a:off x="6170613" y="1262063"/>
            <a:ext cx="1276350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7117" name="图片 13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文本框 14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研究目标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32280" y="3009900"/>
            <a:ext cx="93345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投影功能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096385" y="3009900"/>
            <a:ext cx="95123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时钟，</a:t>
            </a:r>
            <a:r>
              <a:rPr lang="en-US" altLang="zh-CN">
                <a:solidFill>
                  <a:schemeClr val="bg1"/>
                </a:solidFill>
              </a:rPr>
              <a:t>WiFi</a:t>
            </a:r>
            <a:r>
              <a:rPr lang="zh-CN" altLang="en-US">
                <a:solidFill>
                  <a:schemeClr val="bg1"/>
                </a:solidFill>
              </a:rPr>
              <a:t>功能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518910" y="3009900"/>
            <a:ext cx="6946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呼救及定位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bldLvl="0" animBg="1"/>
      <p:bldP spid="1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应用前景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3686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 cstate="print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 cstate="print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 cstate="print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692773"/>
            <a:chOff x="1034229" y="1279118"/>
            <a:chExt cx="2823455" cy="692794"/>
          </a:xfrm>
        </p:grpSpPr>
        <p:sp>
          <p:nvSpPr>
            <p:cNvPr id="51211" name="矩形 13"/>
            <p:cNvSpPr/>
            <p:nvPr/>
          </p:nvSpPr>
          <p:spPr>
            <a:xfrm>
              <a:off x="1034229" y="1511523"/>
              <a:ext cx="2823455" cy="46038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 defTabSz="684530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可以将数据显示投影到你的手臂上，可以更加方便的看到数据，以防锻炼时，太过分心看数据。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212" name="文本框 83"/>
            <p:cNvSpPr txBox="1"/>
            <p:nvPr/>
          </p:nvSpPr>
          <p:spPr>
            <a:xfrm>
              <a:off x="1766658" y="1279118"/>
              <a:ext cx="1358595" cy="26035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 defTabSz="513080"/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投影功能</a:t>
              </a:r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877558"/>
            <a:chOff x="1034229" y="1279118"/>
            <a:chExt cx="2823455" cy="877585"/>
          </a:xfrm>
        </p:grpSpPr>
        <p:sp>
          <p:nvSpPr>
            <p:cNvPr id="51214" name="矩形 13"/>
            <p:cNvSpPr/>
            <p:nvPr/>
          </p:nvSpPr>
          <p:spPr>
            <a:xfrm>
              <a:off x="1034229" y="1511523"/>
              <a:ext cx="2823455" cy="6451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 defTabSz="684530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可用于锻炼时的计时，也可直接但做手表用，而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WiFi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可以与一终端相连，将你此时的数据实时发送。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215" name="文本框 83"/>
            <p:cNvSpPr txBox="1"/>
            <p:nvPr/>
          </p:nvSpPr>
          <p:spPr>
            <a:xfrm>
              <a:off x="1766658" y="1279118"/>
              <a:ext cx="1358595" cy="26035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 defTabSz="513080"/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时钟</a:t>
              </a: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WiFi</a:t>
              </a:r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</a:t>
              </a:r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5510" y="3181350"/>
            <a:ext cx="2395538" cy="692773"/>
            <a:chOff x="1034229" y="1279118"/>
            <a:chExt cx="2823455" cy="692794"/>
          </a:xfrm>
        </p:grpSpPr>
        <p:sp>
          <p:nvSpPr>
            <p:cNvPr id="51217" name="矩形 13"/>
            <p:cNvSpPr/>
            <p:nvPr/>
          </p:nvSpPr>
          <p:spPr>
            <a:xfrm>
              <a:off x="1034229" y="1511523"/>
              <a:ext cx="2823455" cy="46038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 defTabSz="684530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在用户的心率太高或太低时，警报，并发出呼救声：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help   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，并提供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GPS</a:t>
              </a: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定位。</a:t>
              </a:r>
              <a:endPara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218" name="文本框 83"/>
            <p:cNvSpPr txBox="1"/>
            <p:nvPr/>
          </p:nvSpPr>
          <p:spPr>
            <a:xfrm>
              <a:off x="1766943" y="1279118"/>
              <a:ext cx="1896523" cy="26035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defTabSz="513080"/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呼救及</a:t>
              </a: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GPS</a:t>
              </a:r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定位</a:t>
              </a:r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1221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2600" dirty="0">
                  <a:solidFill>
                    <a:schemeClr val="bg1"/>
                  </a:solidFill>
                  <a:latin typeface="FontAwesome"/>
                  <a:ea typeface="微软雅黑" panose="020B0503020204020204" pitchFamily="34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方正正黑简体" panose="02000000000000000000" pitchFamily="2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1224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2600" dirty="0">
                  <a:solidFill>
                    <a:schemeClr val="bg1"/>
                  </a:solidFill>
                  <a:latin typeface="FontAwesome"/>
                  <a:ea typeface="微软雅黑" panose="020B0503020204020204" pitchFamily="34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方正正黑简体" panose="02000000000000000000" pitchFamily="2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1227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2600" dirty="0">
                  <a:solidFill>
                    <a:schemeClr val="bg1"/>
                  </a:solidFill>
                  <a:latin typeface="FontAwesome"/>
                  <a:ea typeface="微软雅黑" panose="020B0503020204020204" pitchFamily="34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方正正黑简体" panose="02000000000000000000" pitchFamily="2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53250" name="图片 1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  <a:endParaRPr kumimoji="0" lang="zh-CN" altLang="en-US" sz="18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4070350" y="1986915"/>
            <a:ext cx="2255838" cy="938532"/>
            <a:chOff x="4070982" y="2019402"/>
            <a:chExt cx="2255503" cy="938350"/>
          </a:xfrm>
        </p:grpSpPr>
        <p:sp>
          <p:nvSpPr>
            <p:cNvPr id="53254" name="文本框 23"/>
            <p:cNvSpPr txBox="1"/>
            <p:nvPr/>
          </p:nvSpPr>
          <p:spPr>
            <a:xfrm>
              <a:off x="4070982" y="2251134"/>
              <a:ext cx="2255503" cy="70661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未来猜想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255" name="文本框 35"/>
            <p:cNvSpPr txBox="1"/>
            <p:nvPr/>
          </p:nvSpPr>
          <p:spPr>
            <a:xfrm>
              <a:off x="4118308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FIVE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817813" y="1944688"/>
            <a:ext cx="1128712" cy="1128712"/>
            <a:chOff x="2817516" y="1944350"/>
            <a:chExt cx="1129689" cy="1129689"/>
          </a:xfrm>
        </p:grpSpPr>
        <p:sp>
          <p:nvSpPr>
            <p:cNvPr id="38" name="椭圆 37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9" name="Freeform 5"/>
            <p:cNvSpPr>
              <a:spLocks noEditPoints="1"/>
            </p:cNvSpPr>
            <p:nvPr/>
          </p:nvSpPr>
          <p:spPr bwMode="auto">
            <a:xfrm>
              <a:off x="3195668" y="2160437"/>
              <a:ext cx="444885" cy="65779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7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现有产品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980" y="1031240"/>
            <a:ext cx="1895475" cy="18573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25" y="1031240"/>
            <a:ext cx="2095500" cy="185737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438910" y="3036570"/>
            <a:ext cx="118110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chemeClr val="accent1"/>
                </a:solidFill>
              </a:rPr>
              <a:t>手表式</a:t>
            </a:r>
            <a:endParaRPr lang="zh-CN" altLang="en-US" b="1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15810" y="2988945"/>
            <a:ext cx="962025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accent1"/>
                </a:solidFill>
              </a:rPr>
              <a:t>拇指式</a:t>
            </a:r>
            <a:endParaRPr lang="zh-CN" altLang="en-US" b="1">
              <a:solidFill>
                <a:schemeClr val="accent1"/>
              </a:solidFill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>
            <a:off x="3582035" y="2331720"/>
            <a:ext cx="244792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848735" y="1836420"/>
            <a:ext cx="19145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solidFill>
                  <a:srgbClr val="C00000"/>
                </a:solidFill>
              </a:rPr>
              <a:t>小型化</a:t>
            </a:r>
            <a:endParaRPr lang="zh-CN" altLang="en-US" sz="2400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/>
        </p:nvSpPr>
        <p:spPr>
          <a:xfrm>
            <a:off x="3349625" y="1535113"/>
            <a:ext cx="2400300" cy="2400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500" y="1169988"/>
            <a:ext cx="3130550" cy="3130550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2200" y="1319213"/>
            <a:ext cx="2863850" cy="601782"/>
            <a:chOff x="544923" y="2418093"/>
            <a:chExt cx="3820097" cy="801967"/>
          </a:xfrm>
        </p:grpSpPr>
        <p:sp>
          <p:nvSpPr>
            <p:cNvPr id="24580" name="矩形 17"/>
            <p:cNvSpPr/>
            <p:nvPr/>
          </p:nvSpPr>
          <p:spPr>
            <a:xfrm>
              <a:off x="544923" y="2729244"/>
              <a:ext cx="3820097" cy="49081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81" name="文本框 17"/>
            <p:cNvSpPr txBox="1"/>
            <p:nvPr/>
          </p:nvSpPr>
          <p:spPr>
            <a:xfrm>
              <a:off x="544923" y="2418093"/>
              <a:ext cx="1260378" cy="42904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多功能化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8100" y="2478088"/>
            <a:ext cx="2865438" cy="571607"/>
            <a:chOff x="449775" y="2458453"/>
            <a:chExt cx="3820096" cy="761670"/>
          </a:xfrm>
        </p:grpSpPr>
        <p:sp>
          <p:nvSpPr>
            <p:cNvPr id="24583" name="矩形 21"/>
            <p:cNvSpPr/>
            <p:nvPr/>
          </p:nvSpPr>
          <p:spPr>
            <a:xfrm>
              <a:off x="449775" y="2729361"/>
              <a:ext cx="3820096" cy="49076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84" name="文本框 24"/>
            <p:cNvSpPr txBox="1"/>
            <p:nvPr/>
          </p:nvSpPr>
          <p:spPr>
            <a:xfrm>
              <a:off x="2512785" y="2458453"/>
              <a:ext cx="1005712" cy="42899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微型化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706813" y="1892300"/>
            <a:ext cx="1685925" cy="1685925"/>
            <a:chOff x="4862685" y="2533650"/>
            <a:chExt cx="2247900" cy="2247900"/>
          </a:xfrm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599285" y="3172883"/>
              <a:ext cx="774700" cy="575733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txBody>
            <a:bodyPr/>
            <a:lstStyle/>
            <a:p>
              <a:pPr marL="0" marR="0" lvl="0" indent="0" algn="l" defTabSz="7835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  <p:sp>
          <p:nvSpPr>
            <p:cNvPr id="49170" name="文本框 27"/>
            <p:cNvSpPr txBox="1">
              <a:spLocks noChangeArrowheads="1"/>
            </p:cNvSpPr>
            <p:nvPr/>
          </p:nvSpPr>
          <p:spPr bwMode="auto">
            <a:xfrm>
              <a:off x="5345272" y="3939754"/>
              <a:ext cx="1327573" cy="77808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研究目标</a:t>
              </a: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62286" y="910809"/>
            <a:ext cx="594066" cy="694438"/>
            <a:chOff x="7181637" y="1258060"/>
            <a:chExt cx="792088" cy="925917"/>
          </a:xfrm>
          <a:solidFill>
            <a:schemeClr val="accent6">
              <a:lumMod val="75000"/>
            </a:schemeClr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81637" y="1258060"/>
              <a:ext cx="792088" cy="925917"/>
              <a:chOff x="6744072" y="893003"/>
              <a:chExt cx="792088" cy="925917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40431" y="1651076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rPr>
                <a:t>A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77028" y="1899722"/>
            <a:ext cx="704169" cy="594066"/>
            <a:chOff x="3794408" y="2708245"/>
            <a:chExt cx="938886" cy="792088"/>
          </a:xfrm>
          <a:solidFill>
            <a:schemeClr val="accent6">
              <a:lumMod val="75000"/>
            </a:schemeClr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67807" y="2634846"/>
              <a:ext cx="792088" cy="938886"/>
              <a:chOff x="6744072" y="893003"/>
              <a:chExt cx="792088" cy="938886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80835" y="1664045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+mn-ea"/>
                  <a:cs typeface="+mn-cs"/>
                </a:rPr>
                <a:t>B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00113" y="4151313"/>
            <a:ext cx="7632700" cy="1200150"/>
            <a:chOff x="544923" y="2418093"/>
            <a:chExt cx="6674776" cy="1599480"/>
          </a:xfrm>
        </p:grpSpPr>
        <p:sp>
          <p:nvSpPr>
            <p:cNvPr id="24592" name="矩形 39"/>
            <p:cNvSpPr/>
            <p:nvPr/>
          </p:nvSpPr>
          <p:spPr>
            <a:xfrm>
              <a:off x="544923" y="2786410"/>
              <a:ext cx="6674776" cy="123116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593" name="文本框 32"/>
            <p:cNvSpPr txBox="1"/>
            <p:nvPr/>
          </p:nvSpPr>
          <p:spPr>
            <a:xfrm>
              <a:off x="544923" y="2418093"/>
              <a:ext cx="270989" cy="42906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4594" name="图片 40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" name="文本框 42"/>
          <p:cNvSpPr txBox="1"/>
          <p:nvPr/>
        </p:nvSpPr>
        <p:spPr>
          <a:xfrm>
            <a:off x="411163" y="37147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未来猜想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01638" y="35242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未来猜想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819150"/>
            <a:ext cx="5942965" cy="3371215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未来猜想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0" name="TextBox 7"/>
          <p:cNvSpPr txBox="1"/>
          <p:nvPr/>
        </p:nvSpPr>
        <p:spPr>
          <a:xfrm>
            <a:off x="468313" y="1962150"/>
            <a:ext cx="2351088" cy="1197610"/>
          </a:xfrm>
          <a:prstGeom prst="rect">
            <a:avLst/>
          </a:prstGeom>
          <a:noFill/>
        </p:spPr>
        <p:txBody>
          <a:bodyPr lIns="91425" tIns="45712" rIns="91425" bIns="45712">
            <a:spAutoFit/>
          </a:bodyPr>
          <a:lstStyle/>
          <a:p>
            <a:pPr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12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在日剧非自然死亡中就有类似心率测试仪的东西，但剧中已发展出耳带式 小型测试仪。</a:t>
            </a:r>
            <a:endParaRPr kumimoji="0" lang="zh-CN" altLang="en-US" sz="12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R="0" algn="just" defTabSz="6858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kumimoji="0" lang="zh-CN" altLang="en-US" sz="12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469900" y="1400175"/>
            <a:ext cx="3300413" cy="461963"/>
            <a:chOff x="469900" y="1057571"/>
            <a:chExt cx="3299884" cy="461665"/>
          </a:xfrm>
        </p:grpSpPr>
        <p:sp>
          <p:nvSpPr>
            <p:cNvPr id="72" name="TextBox 6"/>
            <p:cNvSpPr txBox="1"/>
            <p:nvPr/>
          </p:nvSpPr>
          <p:spPr>
            <a:xfrm>
              <a:off x="554025" y="1057571"/>
              <a:ext cx="309830" cy="2912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kumimoji="0" lang="zh-CN" altLang="en-US" sz="2000" kern="1200" cap="none" spc="0" normalizeH="0" baseline="-30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469900" y="1519236"/>
              <a:ext cx="3299884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74" name="TextBox 10"/>
          <p:cNvSpPr txBox="1"/>
          <p:nvPr/>
        </p:nvSpPr>
        <p:spPr>
          <a:xfrm>
            <a:off x="6169025" y="1995488"/>
            <a:ext cx="2454275" cy="1197610"/>
          </a:xfrm>
          <a:prstGeom prst="rect">
            <a:avLst/>
          </a:prstGeom>
          <a:noFill/>
        </p:spPr>
        <p:txBody>
          <a:bodyPr lIns="91425" tIns="45712" rIns="91425" bIns="45712">
            <a:spAutoFit/>
          </a:bodyPr>
          <a:lstStyle/>
          <a:p>
            <a:pPr marR="0" defTabSz="6858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2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我觉得在未来，心率测试仪会变得越来越小，越来越方便。耳带式远不是它的终点，可能还会有更微型，如视网膜式。</a:t>
            </a:r>
            <a:endParaRPr kumimoji="0" lang="zh-CN" altLang="en-US" sz="12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257800" y="3870325"/>
            <a:ext cx="3441700" cy="326390"/>
            <a:chOff x="5257195" y="3528519"/>
            <a:chExt cx="3442305" cy="326198"/>
          </a:xfrm>
        </p:grpSpPr>
        <p:sp>
          <p:nvSpPr>
            <p:cNvPr id="76" name="TextBox 9"/>
            <p:cNvSpPr txBox="1"/>
            <p:nvPr/>
          </p:nvSpPr>
          <p:spPr>
            <a:xfrm>
              <a:off x="5976459" y="3563423"/>
              <a:ext cx="678299" cy="29129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2000" kern="1200" cap="none" spc="0" normalizeH="0" baseline="-3000" noProof="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微型化</a:t>
              </a:r>
              <a:endParaRPr kumimoji="0" lang="zh-CN" altLang="en-US" sz="2000" kern="1200" cap="none" spc="0" normalizeH="0" baseline="-30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77" name="直接连接符 76"/>
            <p:cNvCxnSpPr/>
            <p:nvPr/>
          </p:nvCxnSpPr>
          <p:spPr>
            <a:xfrm>
              <a:off x="5257195" y="3528519"/>
              <a:ext cx="3442305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2"/>
          <p:cNvSpPr>
            <a:spLocks noChangeArrowheads="1"/>
          </p:cNvSpPr>
          <p:nvPr/>
        </p:nvSpPr>
        <p:spPr bwMode="auto">
          <a:xfrm>
            <a:off x="1647190" y="2162175"/>
            <a:ext cx="1607820" cy="534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多功能化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0450" y="1310005"/>
            <a:ext cx="3562350" cy="6451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在医疗方面，有相关的生命体征测试仪，已经能够实现连续无创监测人的生命体征，如血红蛋白量。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70450" y="2440305"/>
            <a:ext cx="3562350" cy="9220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而在未来心率测试仪也不可能仅仅满足心率测试这一个功能。必然有更多的功能被开发出来，能从更多方面监测人体体征。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1459" name="图片 20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" name="文本框 21"/>
          <p:cNvSpPr txBox="1"/>
          <p:nvPr/>
        </p:nvSpPr>
        <p:spPr>
          <a:xfrm>
            <a:off x="411163" y="36512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未来猜想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779463" y="1027113"/>
            <a:ext cx="4002087" cy="3309937"/>
            <a:chOff x="555625" y="293801"/>
            <a:chExt cx="7936025" cy="6564199"/>
          </a:xfrm>
        </p:grpSpPr>
        <p:sp>
          <p:nvSpPr>
            <p:cNvPr id="61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5489575" y="6505575"/>
              <a:ext cx="422275" cy="352425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Freeform 8"/>
            <p:cNvSpPr/>
            <p:nvPr/>
          </p:nvSpPr>
          <p:spPr bwMode="auto">
            <a:xfrm>
              <a:off x="5506810" y="6535963"/>
              <a:ext cx="387350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7381875" y="5387975"/>
              <a:ext cx="282575" cy="6540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7407275" y="5405437"/>
              <a:ext cx="247650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3746500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0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1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2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159375" y="2442845"/>
            <a:ext cx="3436620" cy="1018124"/>
            <a:chOff x="5553038" y="1067783"/>
            <a:chExt cx="3437717" cy="1057430"/>
          </a:xfrm>
        </p:grpSpPr>
        <p:sp>
          <p:nvSpPr>
            <p:cNvPr id="26667" name="文本框 101"/>
            <p:cNvSpPr txBox="1"/>
            <p:nvPr/>
          </p:nvSpPr>
          <p:spPr>
            <a:xfrm>
              <a:off x="5553038" y="1067783"/>
              <a:ext cx="1619617" cy="30271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2000" b="1" baseline="-3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全国数据一体化</a:t>
              </a:r>
              <a:endParaRPr lang="zh-CN" altLang="en-US" sz="2000" b="1" baseline="-3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5553038" y="1359516"/>
              <a:ext cx="3437717" cy="76569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3895" rtl="0" fontAlgn="auto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000" kern="1200" cap="none" spc="0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Arial" panose="020B0604020202020204" pitchFamily="34" charset="0"/>
                </a:rPr>
                <a:t>可以建立一个覆盖全国的网络，可以将测试仪测出的生命体征汇总一起，可以医院随时随地的观测病人或相关人群的生命体征。</a:t>
              </a:r>
              <a:endParaRPr kumimoji="0" lang="zh-CN" altLang="en-US" sz="1000" kern="120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pic>
        <p:nvPicPr>
          <p:cNvPr id="26671" name="图片 47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9" name="文本框 48"/>
          <p:cNvSpPr txBox="1"/>
          <p:nvPr/>
        </p:nvSpPr>
        <p:spPr>
          <a:xfrm>
            <a:off x="411163" y="37147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60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未来猜想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14338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39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888" y="1890713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l"/>
            <a:r>
              <a:rPr kumimoji="1" lang="zh-CN" altLang="en-US" sz="1800" dirty="0">
                <a:solidFill>
                  <a:schemeClr val="bg1"/>
                </a:solidFill>
                <a:latin typeface="Arial" panose="020B0604020202020204"/>
                <a:ea typeface="微软雅黑" panose="020B0503020204020204" pitchFamily="34" charset="-122"/>
                <a:cs typeface="DFPShaoNvW5-GB" charset="-122"/>
                <a:sym typeface="Arial" panose="020B0604020202020204"/>
              </a:rPr>
              <a:t>设计想法</a:t>
            </a:r>
            <a:endParaRPr kumimoji="1" lang="zh-CN" altLang="en-US" sz="1800" dirty="0">
              <a:solidFill>
                <a:schemeClr val="bg1"/>
              </a:solidFill>
              <a:latin typeface="Arial" panose="020B0604020202020204"/>
              <a:ea typeface="微软雅黑" panose="020B0503020204020204" pitchFamily="34" charset="-122"/>
              <a:cs typeface="DFPShaoNvW5-GB" charset="-122"/>
              <a:sym typeface="Arial" panose="020B0604020202020204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78225" y="1817688"/>
            <a:ext cx="466725" cy="523875"/>
            <a:chOff x="3516783" y="2047768"/>
            <a:chExt cx="466304" cy="523220"/>
          </a:xfrm>
        </p:grpSpPr>
        <p:sp>
          <p:nvSpPr>
            <p:cNvPr id="14342" name="文本框 16"/>
            <p:cNvSpPr txBox="1"/>
            <p:nvPr/>
          </p:nvSpPr>
          <p:spPr>
            <a:xfrm>
              <a:off x="3516783" y="2047768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7247" y="2226931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/>
          <p:nvPr/>
        </p:nvSpPr>
        <p:spPr>
          <a:xfrm>
            <a:off x="6638925" y="1916113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展望功能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135688" y="1827213"/>
            <a:ext cx="496887" cy="523875"/>
            <a:chOff x="6073087" y="2057986"/>
            <a:chExt cx="497639" cy="523220"/>
          </a:xfrm>
        </p:grpSpPr>
        <p:sp>
          <p:nvSpPr>
            <p:cNvPr id="14346" name="文本框 20"/>
            <p:cNvSpPr txBox="1"/>
            <p:nvPr/>
          </p:nvSpPr>
          <p:spPr>
            <a:xfrm>
              <a:off x="6073087" y="2057986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92" y="2227636"/>
              <a:ext cx="246434" cy="245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/>
          <p:nvPr/>
        </p:nvSpPr>
        <p:spPr>
          <a:xfrm>
            <a:off x="4052888" y="2470150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流程框架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578225" y="2397125"/>
            <a:ext cx="466725" cy="523875"/>
            <a:chOff x="3516783" y="2627150"/>
            <a:chExt cx="466304" cy="523220"/>
          </a:xfrm>
        </p:grpSpPr>
        <p:sp>
          <p:nvSpPr>
            <p:cNvPr id="14350" name="文本框 23"/>
            <p:cNvSpPr txBox="1"/>
            <p:nvPr/>
          </p:nvSpPr>
          <p:spPr>
            <a:xfrm>
              <a:off x="3516783" y="2627150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7247" y="2806314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/>
          <p:nvPr/>
        </p:nvSpPr>
        <p:spPr>
          <a:xfrm>
            <a:off x="6638925" y="2493963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未来猜想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35688" y="2406650"/>
            <a:ext cx="496887" cy="523875"/>
            <a:chOff x="6073087" y="2637368"/>
            <a:chExt cx="497639" cy="523220"/>
          </a:xfrm>
        </p:grpSpPr>
        <p:sp>
          <p:nvSpPr>
            <p:cNvPr id="14354" name="文本框 26"/>
            <p:cNvSpPr txBox="1"/>
            <p:nvPr/>
          </p:nvSpPr>
          <p:spPr>
            <a:xfrm>
              <a:off x="6073087" y="2637368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92" y="2807019"/>
              <a:ext cx="246434" cy="245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/>
          <p:nvPr/>
        </p:nvSpPr>
        <p:spPr>
          <a:xfrm>
            <a:off x="4052888" y="3043238"/>
            <a:ext cx="109728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实现功能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578225" y="2970213"/>
            <a:ext cx="466725" cy="523875"/>
            <a:chOff x="3516783" y="3200893"/>
            <a:chExt cx="466304" cy="523220"/>
          </a:xfrm>
        </p:grpSpPr>
        <p:sp>
          <p:nvSpPr>
            <p:cNvPr id="14358" name="文本框 29"/>
            <p:cNvSpPr txBox="1"/>
            <p:nvPr/>
          </p:nvSpPr>
          <p:spPr>
            <a:xfrm>
              <a:off x="3516783" y="3200893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7247" y="3380056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667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23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6" presetClass="path" presetSubtype="0" accel="50000" decel="5000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37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6" presetClass="path" presetSubtype="0" accel="50000" decel="5000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51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6" presetClass="path" presetSubtype="0" accel="50000" decel="50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65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6" presetClass="path" presetSubtype="0" accel="50000" decel="5000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79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论文总结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98600" y="181927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5313" y="1819275"/>
            <a:ext cx="1906588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16050" y="343852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57863" y="3455988"/>
            <a:ext cx="1908175" cy="1905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62088" y="15509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1452563" y="31511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6080125" y="1531938"/>
            <a:ext cx="909638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6118225" y="3151188"/>
            <a:ext cx="906463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3894138" y="2481263"/>
            <a:ext cx="1368425" cy="438150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输入标题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450" y="1822450"/>
            <a:ext cx="1658938" cy="590550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31925" y="3443288"/>
            <a:ext cx="1658938" cy="590550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80125" y="1841500"/>
            <a:ext cx="1660525" cy="590550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116638" y="3468688"/>
            <a:ext cx="1658938" cy="59213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35313" y="1290638"/>
            <a:ext cx="2827337" cy="2827337"/>
            <a:chOff x="3134916" y="1290638"/>
            <a:chExt cx="2827734" cy="2826544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1805" y="1290638"/>
              <a:ext cx="1390845" cy="160133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3134916" y="1292225"/>
              <a:ext cx="1578197" cy="1460090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3139679" y="2611068"/>
              <a:ext cx="1430539" cy="1506114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2085" y="2752315"/>
              <a:ext cx="1528978" cy="1361693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>
              <a:off x="4584507" y="3552191"/>
              <a:ext cx="516010" cy="438027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3" name="文本框 16"/>
            <p:cNvSpPr txBox="1"/>
            <p:nvPr/>
          </p:nvSpPr>
          <p:spPr>
            <a:xfrm>
              <a:off x="3292100" y="2772947"/>
              <a:ext cx="516010" cy="438027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4" name="文本框 16"/>
            <p:cNvSpPr txBox="1"/>
            <p:nvPr/>
          </p:nvSpPr>
          <p:spPr>
            <a:xfrm>
              <a:off x="4112953" y="1422363"/>
              <a:ext cx="516009" cy="439615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文本框 16"/>
            <p:cNvSpPr txBox="1"/>
            <p:nvPr/>
          </p:nvSpPr>
          <p:spPr>
            <a:xfrm>
              <a:off x="5381543" y="2266676"/>
              <a:ext cx="517598" cy="439615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致谢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7" cy="10620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4140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我要向百忙之中抽时间对本文进行审阅，评议和的老师表示感谢！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000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恳请各位老师批评指正！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7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16386" name="图片 1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  <a:endParaRPr kumimoji="0" lang="zh-CN" altLang="en-US" sz="18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3235325" y="1957388"/>
            <a:ext cx="1128713" cy="1128712"/>
            <a:chOff x="2558424" y="1401428"/>
            <a:chExt cx="1318727" cy="1318727"/>
          </a:xfrm>
        </p:grpSpPr>
        <p:sp>
          <p:nvSpPr>
            <p:cNvPr id="35" name="椭圆 34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Freeform 11"/>
            <p:cNvSpPr/>
            <p:nvPr/>
          </p:nvSpPr>
          <p:spPr bwMode="auto">
            <a:xfrm>
              <a:off x="2675274" y="1815037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448175" y="2032000"/>
            <a:ext cx="1812925" cy="1776095"/>
            <a:chOff x="4447677" y="2019402"/>
            <a:chExt cx="1814357" cy="1776485"/>
          </a:xfrm>
        </p:grpSpPr>
        <p:sp>
          <p:nvSpPr>
            <p:cNvPr id="16393" name="文本框 37"/>
            <p:cNvSpPr txBox="1"/>
            <p:nvPr/>
          </p:nvSpPr>
          <p:spPr>
            <a:xfrm>
              <a:off x="4447677" y="2227093"/>
              <a:ext cx="1814357" cy="156879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chemeClr val="bg1"/>
                  </a:solidFill>
                  <a:latin typeface="方正正黑简体" panose="02000000000000000000" pitchFamily="2" charset="-122"/>
                  <a:ea typeface="微软雅黑" panose="020B0503020204020204" pitchFamily="34" charset="-122"/>
                </a:rPr>
                <a:t>设计想法</a:t>
              </a:r>
              <a:endParaRPr lang="zh-CN" altLang="en-US" sz="4800" dirty="0">
                <a:solidFill>
                  <a:schemeClr val="bg1"/>
                </a:solidFill>
                <a:latin typeface="方正正黑简体" panose="02000000000000000000" pitchFamily="2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94" name="文本框 38"/>
            <p:cNvSpPr txBox="1"/>
            <p:nvPr/>
          </p:nvSpPr>
          <p:spPr>
            <a:xfrm>
              <a:off x="4535462" y="2019402"/>
              <a:ext cx="1286840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9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mph" presetSubtype="0" decel="100000" fill="hold" nodeType="click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产品意义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339148" y="1451610"/>
            <a:ext cx="1958975" cy="1871663"/>
            <a:chOff x="3065829" y="2668267"/>
            <a:chExt cx="1872107" cy="1761728"/>
          </a:xfrm>
        </p:grpSpPr>
        <p:sp>
          <p:nvSpPr>
            <p:cNvPr id="28" name="椭圆 27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443" name="组合 46"/>
            <p:cNvGrpSpPr/>
            <p:nvPr/>
          </p:nvGrpSpPr>
          <p:grpSpPr>
            <a:xfrm>
              <a:off x="3269121" y="3525970"/>
              <a:ext cx="1465523" cy="74713"/>
              <a:chOff x="3269121" y="3525970"/>
              <a:chExt cx="1465523" cy="74713"/>
            </a:xfrm>
          </p:grpSpPr>
          <p:sp>
            <p:nvSpPr>
              <p:cNvPr id="49" name="任意多边形 48"/>
              <p:cNvSpPr/>
              <p:nvPr/>
            </p:nvSpPr>
            <p:spPr>
              <a:xfrm flipV="1">
                <a:off x="4475219" y="3525970"/>
                <a:ext cx="259425" cy="43334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3269121" y="3557350"/>
                <a:ext cx="247288" cy="43333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65188" y="1114425"/>
            <a:ext cx="7494587" cy="1176699"/>
            <a:chOff x="2954339" y="1349947"/>
            <a:chExt cx="7162269" cy="1107383"/>
          </a:xfrm>
        </p:grpSpPr>
        <p:sp>
          <p:nvSpPr>
            <p:cNvPr id="18451" name="矩形 54"/>
            <p:cNvSpPr/>
            <p:nvPr/>
          </p:nvSpPr>
          <p:spPr>
            <a:xfrm>
              <a:off x="2954339" y="1694800"/>
              <a:ext cx="7162269" cy="76253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52" name="矩形 55"/>
            <p:cNvSpPr/>
            <p:nvPr/>
          </p:nvSpPr>
          <p:spPr>
            <a:xfrm>
              <a:off x="2963100" y="1349947"/>
              <a:ext cx="296140" cy="3173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822383" y="1853883"/>
            <a:ext cx="979487" cy="993775"/>
            <a:chOff x="3254772" y="2872916"/>
            <a:chExt cx="936104" cy="936104"/>
          </a:xfrm>
        </p:grpSpPr>
        <p:sp>
          <p:nvSpPr>
            <p:cNvPr id="58" name="椭圆 5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455" name="矩形 58"/>
            <p:cNvSpPr/>
            <p:nvPr/>
          </p:nvSpPr>
          <p:spPr>
            <a:xfrm>
              <a:off x="3464751" y="3081072"/>
              <a:ext cx="633577" cy="52098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心率监测</a:t>
              </a:r>
              <a:r>
                <a:rPr lang="en-US" altLang="zh-CN" sz="1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916613" y="1744663"/>
            <a:ext cx="2078037" cy="1212825"/>
            <a:chOff x="789157" y="3505487"/>
            <a:chExt cx="1985951" cy="1141035"/>
          </a:xfrm>
        </p:grpSpPr>
        <p:sp>
          <p:nvSpPr>
            <p:cNvPr id="61" name="TextBox 23"/>
            <p:cNvSpPr txBox="1"/>
            <p:nvPr/>
          </p:nvSpPr>
          <p:spPr>
            <a:xfrm>
              <a:off x="789157" y="3505487"/>
              <a:ext cx="296148" cy="28138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kumimoji="0" lang="zh-CN" altLang="en-US" sz="1350" kern="120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458" name="矩形 61"/>
            <p:cNvSpPr/>
            <p:nvPr/>
          </p:nvSpPr>
          <p:spPr>
            <a:xfrm>
              <a:off x="812496" y="3800585"/>
              <a:ext cx="1962612" cy="84593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l">
                <a:lnSpc>
                  <a:spcPts val="21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能够在锻炼时实时监测自己的心率，以此对自己的锻炼做出调整。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25513" y="1736408"/>
            <a:ext cx="2054225" cy="1202882"/>
            <a:chOff x="812496" y="3514973"/>
            <a:chExt cx="1962612" cy="1131157"/>
          </a:xfrm>
        </p:grpSpPr>
        <p:sp>
          <p:nvSpPr>
            <p:cNvPr id="64" name="TextBox 26"/>
            <p:cNvSpPr txBox="1"/>
            <p:nvPr/>
          </p:nvSpPr>
          <p:spPr>
            <a:xfrm>
              <a:off x="864064" y="3514973"/>
              <a:ext cx="296060" cy="2812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endParaRPr kumimoji="0" lang="zh-CN" altLang="en-US" sz="1350" kern="1200" cap="none" spc="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461" name="矩形 64"/>
            <p:cNvSpPr/>
            <p:nvPr/>
          </p:nvSpPr>
          <p:spPr>
            <a:xfrm>
              <a:off x="812496" y="3800585"/>
              <a:ext cx="1962612" cy="84554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l">
                <a:lnSpc>
                  <a:spcPts val="21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能够帮助有心脏方面疾病的人全天监测自己的心率，以防疾病突发。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9" presetClass="entr" presetSubtype="0" decel="100000" fill="hold" nodeType="click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2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相关想法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4" name="圆角矩形 3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1551376" y="1411885"/>
              <a:ext cx="950219" cy="94894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R="0" algn="ctr" defTabSz="6858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defRPr/>
              </a:pPr>
              <a:r>
                <a:rPr kumimoji="0" lang="en-US" altLang="zh-CN" sz="3200" b="1" kern="1200" cap="none" spc="50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endParaRPr kumimoji="0" lang="en-US" altLang="zh-CN" sz="3200" b="1" kern="1200" cap="none" spc="5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536" name="Text Box 39"/>
            <p:cNvSpPr txBox="1"/>
            <p:nvPr/>
          </p:nvSpPr>
          <p:spPr>
            <a:xfrm>
              <a:off x="1499515" y="2712116"/>
              <a:ext cx="1086190" cy="26024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实时监测心率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41" name="圆角矩形 40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288099" y="1411885"/>
              <a:ext cx="950219" cy="94894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R="0" algn="ctr" defTabSz="6858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defRPr/>
              </a:pPr>
              <a:r>
                <a:rPr kumimoji="0" lang="en-US" altLang="zh-CN" sz="3200" b="1" kern="1200" cap="none" spc="50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endParaRPr kumimoji="0" lang="en-US" altLang="zh-CN" sz="3200" b="1" kern="1200" cap="none" spc="5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543" name="Text Box 39"/>
            <p:cNvSpPr txBox="1"/>
            <p:nvPr/>
          </p:nvSpPr>
          <p:spPr>
            <a:xfrm>
              <a:off x="3220112" y="2712116"/>
              <a:ext cx="1086190" cy="26024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显示心率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68" name="圆角矩形 67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9" name="椭圆 68"/>
            <p:cNvSpPr/>
            <p:nvPr/>
          </p:nvSpPr>
          <p:spPr bwMode="auto">
            <a:xfrm>
              <a:off x="5028794" y="1411885"/>
              <a:ext cx="949875" cy="94894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0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R="0" algn="ctr" defTabSz="6858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defRPr/>
              </a:pPr>
              <a:r>
                <a:rPr kumimoji="0" lang="en-US" altLang="zh-CN" sz="3200" b="1" kern="1200" cap="none" spc="50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endParaRPr kumimoji="0" lang="en-US" altLang="zh-CN" sz="3200" b="1" kern="1200" cap="none" spc="5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549" name="Text Box 39"/>
            <p:cNvSpPr txBox="1"/>
            <p:nvPr/>
          </p:nvSpPr>
          <p:spPr>
            <a:xfrm>
              <a:off x="4965616" y="2712116"/>
              <a:ext cx="1086190" cy="4297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心率不对时报警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6722449" y="1411885"/>
              <a:ext cx="949875" cy="94894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R="0" algn="ctr" defTabSz="6858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defRPr/>
              </a:pPr>
              <a:r>
                <a:rPr kumimoji="0" lang="en-US" altLang="zh-CN" sz="3200" b="1" kern="1200" cap="none" spc="50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4</a:t>
              </a:r>
              <a:endParaRPr kumimoji="0" lang="en-US" altLang="zh-CN" sz="3200" b="1" kern="1200" cap="none" spc="50" normalizeH="0" baseline="0" noProof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555" name="Text Box 39"/>
            <p:cNvSpPr txBox="1"/>
            <p:nvPr/>
          </p:nvSpPr>
          <p:spPr>
            <a:xfrm>
              <a:off x="6654290" y="2712116"/>
              <a:ext cx="1086190" cy="26024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电量提示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7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7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8674" name="图片 1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  <a:endParaRPr kumimoji="0" lang="zh-CN" altLang="en-US" sz="18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867025" y="2019300"/>
            <a:ext cx="4348163" cy="938532"/>
            <a:chOff x="2866757" y="2019402"/>
            <a:chExt cx="4348365" cy="938350"/>
          </a:xfrm>
        </p:grpSpPr>
        <p:sp>
          <p:nvSpPr>
            <p:cNvPr id="28678" name="文本框 12"/>
            <p:cNvSpPr txBox="1"/>
            <p:nvPr/>
          </p:nvSpPr>
          <p:spPr>
            <a:xfrm>
              <a:off x="2866757" y="2251134"/>
              <a:ext cx="4348365" cy="70661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流程框架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679" name="文本框 14"/>
            <p:cNvSpPr txBox="1"/>
            <p:nvPr/>
          </p:nvSpPr>
          <p:spPr>
            <a:xfrm>
              <a:off x="3229671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TWO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17" name="椭圆 16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2109756" y="2227170"/>
              <a:ext cx="750481" cy="614894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1" name="图片 5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" name="文本框 60"/>
          <p:cNvSpPr txBox="1"/>
          <p:nvPr/>
        </p:nvSpPr>
        <p:spPr>
          <a:xfrm>
            <a:off x="411163" y="365125"/>
            <a:ext cx="1760538" cy="3371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具体框架</a:t>
            </a:r>
            <a:endParaRPr kumimoji="0" lang="zh-CN" altLang="en-US" sz="16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1148080" y="1254760"/>
            <a:ext cx="1918970" cy="13417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分配通道</a:t>
            </a:r>
            <a:endParaRPr lang="en-US" altLang="zh-CN" dirty="0"/>
          </a:p>
          <a:p>
            <a:r>
              <a:rPr lang="zh-CN" altLang="en-US" dirty="0"/>
              <a:t>通道号</a:t>
            </a:r>
            <a:endParaRPr lang="en-US" altLang="zh-CN" dirty="0"/>
          </a:p>
          <a:p>
            <a:r>
              <a:rPr lang="zh-CN" altLang="en-US" dirty="0"/>
              <a:t>通道类型</a:t>
            </a:r>
            <a:endParaRPr lang="en-US" altLang="zh-CN" dirty="0"/>
          </a:p>
          <a:p>
            <a:r>
              <a:rPr lang="zh-CN" altLang="en-US" dirty="0"/>
              <a:t>网络号</a:t>
            </a:r>
            <a:endParaRPr lang="en-US" altLang="zh-CN" dirty="0"/>
          </a:p>
          <a:p>
            <a:r>
              <a:rPr lang="zh-CN" altLang="en-US" dirty="0"/>
              <a:t>扩展分配字节</a:t>
            </a:r>
            <a:endParaRPr lang="zh-CN" altLang="en-US" dirty="0"/>
          </a:p>
        </p:txBody>
      </p:sp>
      <p:sp>
        <p:nvSpPr>
          <p:cNvPr id="5" name="矩形: 圆角 4"/>
          <p:cNvSpPr/>
          <p:nvPr/>
        </p:nvSpPr>
        <p:spPr>
          <a:xfrm>
            <a:off x="6185535" y="435079"/>
            <a:ext cx="1880237" cy="518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dirty="0"/>
              <a:t>打开搜索通道</a:t>
            </a:r>
            <a:endParaRPr lang="zh-CN" altLang="en-US" dirty="0"/>
          </a:p>
        </p:txBody>
      </p:sp>
      <p:sp>
        <p:nvSpPr>
          <p:cNvPr id="6" name="矩形: 圆角 5"/>
          <p:cNvSpPr/>
          <p:nvPr/>
        </p:nvSpPr>
        <p:spPr>
          <a:xfrm>
            <a:off x="1336040" y="4255135"/>
            <a:ext cx="1424305" cy="8013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dirty="0"/>
              <a:t>设置通道搜索时间：</a:t>
            </a:r>
            <a:endParaRPr lang="zh-CN" altLang="en-US" dirty="0"/>
          </a:p>
        </p:txBody>
      </p:sp>
      <p:sp>
        <p:nvSpPr>
          <p:cNvPr id="7" name="矩形: 圆角 6"/>
          <p:cNvSpPr/>
          <p:nvPr/>
        </p:nvSpPr>
        <p:spPr>
          <a:xfrm>
            <a:off x="1148080" y="2907665"/>
            <a:ext cx="1918970" cy="836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dirty="0"/>
              <a:t>设置通道</a:t>
            </a:r>
            <a:r>
              <a:rPr lang="en-US" altLang="zh-CN" dirty="0"/>
              <a:t>ID</a:t>
            </a:r>
            <a:endParaRPr lang="en-US" altLang="zh-CN" dirty="0"/>
          </a:p>
          <a:p>
            <a:r>
              <a:rPr lang="zh-CN" altLang="en-US" dirty="0"/>
              <a:t>设备号：</a:t>
            </a:r>
            <a:endParaRPr lang="en-US" altLang="zh-CN" dirty="0"/>
          </a:p>
          <a:p>
            <a:r>
              <a:rPr lang="zh-CN" altLang="en-US" dirty="0"/>
              <a:t>设备类型：</a:t>
            </a:r>
            <a:endParaRPr lang="en-US" altLang="zh-CN" dirty="0"/>
          </a:p>
        </p:txBody>
      </p:sp>
      <p:sp>
        <p:nvSpPr>
          <p:cNvPr id="8" name="矩形: 圆角 7"/>
          <p:cNvSpPr/>
          <p:nvPr/>
        </p:nvSpPr>
        <p:spPr>
          <a:xfrm>
            <a:off x="1407732" y="293474"/>
            <a:ext cx="1352938" cy="518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dirty="0"/>
              <a:t>   开始</a:t>
            </a:r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6185535" y="1450340"/>
            <a:ext cx="1899285" cy="8096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开始搜索</a:t>
            </a:r>
            <a:endParaRPr lang="zh-CN" altLang="en-US" dirty="0"/>
          </a:p>
        </p:txBody>
      </p:sp>
      <p:sp>
        <p:nvSpPr>
          <p:cNvPr id="11" name="菱形 10"/>
          <p:cNvSpPr/>
          <p:nvPr/>
        </p:nvSpPr>
        <p:spPr>
          <a:xfrm>
            <a:off x="6125845" y="2678520"/>
            <a:ext cx="1919074" cy="119431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TIME OUT?</a:t>
            </a:r>
            <a:endParaRPr lang="zh-CN" altLang="en-US" sz="1400" dirty="0"/>
          </a:p>
        </p:txBody>
      </p:sp>
      <p:sp>
        <p:nvSpPr>
          <p:cNvPr id="12" name="菱形 11"/>
          <p:cNvSpPr/>
          <p:nvPr/>
        </p:nvSpPr>
        <p:spPr>
          <a:xfrm>
            <a:off x="6146313" y="4148530"/>
            <a:ext cx="1819469" cy="101455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搜到？</a:t>
            </a:r>
            <a:endParaRPr lang="zh-CN" altLang="en-US" dirty="0"/>
          </a:p>
        </p:txBody>
      </p:sp>
      <p:cxnSp>
        <p:nvCxnSpPr>
          <p:cNvPr id="14" name="直接箭头连接符 13"/>
          <p:cNvCxnSpPr>
            <a:endCxn id="4" idx="0"/>
          </p:cNvCxnSpPr>
          <p:nvPr/>
        </p:nvCxnSpPr>
        <p:spPr>
          <a:xfrm flipH="1">
            <a:off x="2107565" y="678180"/>
            <a:ext cx="8255" cy="57658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2052955" y="2595880"/>
            <a:ext cx="0" cy="3117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H="1">
            <a:off x="2043430" y="3743960"/>
            <a:ext cx="9525" cy="5111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6" idx="3"/>
          </p:cNvCxnSpPr>
          <p:nvPr/>
        </p:nvCxnSpPr>
        <p:spPr>
          <a:xfrm flipV="1">
            <a:off x="2760149" y="4655589"/>
            <a:ext cx="759088" cy="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3564255" y="136525"/>
            <a:ext cx="0" cy="45593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V="1">
            <a:off x="3569335" y="121920"/>
            <a:ext cx="3557905" cy="1460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>
            <a:off x="7135178" y="92386"/>
            <a:ext cx="0" cy="3427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stCxn id="5" idx="2"/>
          </p:cNvCxnSpPr>
          <p:nvPr/>
        </p:nvCxnSpPr>
        <p:spPr>
          <a:xfrm>
            <a:off x="7125654" y="953239"/>
            <a:ext cx="0" cy="6388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H="1">
            <a:off x="7085965" y="2259965"/>
            <a:ext cx="8255" cy="41846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stCxn id="11" idx="2"/>
          </p:cNvCxnSpPr>
          <p:nvPr/>
        </p:nvCxnSpPr>
        <p:spPr>
          <a:xfrm>
            <a:off x="7085330" y="3872865"/>
            <a:ext cx="6350" cy="28130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4732025" y="3275043"/>
            <a:ext cx="1427475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H="1" flipV="1">
            <a:off x="4732176" y="4650001"/>
            <a:ext cx="1479542" cy="1088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H="1" flipV="1">
            <a:off x="4705985" y="1066165"/>
            <a:ext cx="9525" cy="359029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>
            <a:off x="4706141" y="1065894"/>
            <a:ext cx="238014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36866" name="图片 1"/>
            <p:cNvPicPr>
              <a:picLocks noChangeAspect="1"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  <a:endParaRPr kumimoji="0" lang="zh-CN" altLang="en-US" sz="18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>
            <a:off x="2867025" y="2019300"/>
            <a:ext cx="4348163" cy="938532"/>
            <a:chOff x="2866757" y="2019402"/>
            <a:chExt cx="4348365" cy="938350"/>
          </a:xfrm>
        </p:grpSpPr>
        <p:sp>
          <p:nvSpPr>
            <p:cNvPr id="36870" name="文本框 19"/>
            <p:cNvSpPr txBox="1"/>
            <p:nvPr/>
          </p:nvSpPr>
          <p:spPr>
            <a:xfrm>
              <a:off x="2866757" y="2251134"/>
              <a:ext cx="4348365" cy="70661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功能展示</a:t>
              </a:r>
              <a:endPara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871" name="文本框 20"/>
            <p:cNvSpPr txBox="1"/>
            <p:nvPr/>
          </p:nvSpPr>
          <p:spPr>
            <a:xfrm>
              <a:off x="3229671" y="2019402"/>
              <a:ext cx="1659570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THREE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23" name="椭圆 2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2155768" y="2106415"/>
              <a:ext cx="658457" cy="78967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QQ视频2018112121381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4400" y="499110"/>
            <a:ext cx="7315200" cy="414528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方正正黑简体"/>
        <a:ea typeface="方正正黑简体"/>
        <a:cs typeface=""/>
      </a:majorFont>
      <a:minorFont>
        <a:latin typeface="方正正黑简体"/>
        <a:ea typeface="方正正黑简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1034</Words>
  <Application>WPS 演示</Application>
  <PresentationFormat>全屏显示(16:9)</PresentationFormat>
  <Paragraphs>232</Paragraphs>
  <Slides>21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5" baseType="lpstr">
      <vt:lpstr>Arial</vt:lpstr>
      <vt:lpstr>宋体</vt:lpstr>
      <vt:lpstr>Wingdings</vt:lpstr>
      <vt:lpstr>方正正黑简体</vt:lpstr>
      <vt:lpstr>微软雅黑</vt:lpstr>
      <vt:lpstr>Calibri</vt:lpstr>
      <vt:lpstr>方正正纤黑简体</vt:lpstr>
      <vt:lpstr>Arial</vt:lpstr>
      <vt:lpstr>DFPShaoNvW5-GB</vt:lpstr>
      <vt:lpstr>Arial Unicode MS</vt:lpstr>
      <vt:lpstr>FontAwesome</vt:lpstr>
      <vt:lpstr>黑体</vt:lpstr>
      <vt:lpstr>Segoe Print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1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/>
  <dc:description>1</dc:description>
  <dc:subject>1</dc:subject>
  <cp:lastModifiedBy>心殇</cp:lastModifiedBy>
  <cp:revision>18</cp:revision>
  <dcterms:created xsi:type="dcterms:W3CDTF">2015-03-31T05:49:00Z</dcterms:created>
  <dcterms:modified xsi:type="dcterms:W3CDTF">2018-11-21T13:42:08Z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2052-11.1.0.7932</vt:lpwstr>
  </property>
  <property fmtid="{D5CDD505-2E9C-101B-9397-08002B2CF9AE}" pid="3" name="KSORubyTemplateID">
    <vt:lpwstr>8</vt:lpwstr>
  </property>
</Properties>
</file>